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6" r:id="rId1"/>
  </p:sldMasterIdLst>
  <p:notesMasterIdLst>
    <p:notesMasterId r:id="rId13"/>
  </p:notesMasterIdLst>
  <p:sldIdLst>
    <p:sldId id="256" r:id="rId2"/>
    <p:sldId id="265" r:id="rId3"/>
    <p:sldId id="257" r:id="rId4"/>
    <p:sldId id="268" r:id="rId5"/>
    <p:sldId id="266" r:id="rId6"/>
    <p:sldId id="263" r:id="rId7"/>
    <p:sldId id="259" r:id="rId8"/>
    <p:sldId id="267" r:id="rId9"/>
    <p:sldId id="262" r:id="rId10"/>
    <p:sldId id="258" r:id="rId11"/>
    <p:sldId id="264" r:id="rId12"/>
  </p:sldIdLst>
  <p:sldSz cx="14630400" cy="8229600"/>
  <p:notesSz cx="8229600" cy="14630400"/>
  <p:embeddedFontLst>
    <p:embeddedFont>
      <p:font typeface="Fraunces Extra Bold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Nobile" panose="020B0604020202020204" charset="0"/>
      <p:regular r:id="rId19"/>
    </p:embeddedFont>
    <p:embeddedFont>
      <p:font typeface="Tw Cen MT" panose="020B0602020104020603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3" d="100"/>
          <a:sy n="73" d="100"/>
        </p:scale>
        <p:origin x="485" y="77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Динамика развития воспитанников, входящих в коррекционные</a:t>
            </a:r>
            <a:r>
              <a:rPr lang="ru-RU" sz="24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группы в %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3357974973268426E-2"/>
          <c:y val="0.1368996017740611"/>
          <c:w val="0.89396199739795634"/>
          <c:h val="0.7778699816920308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До </c:v>
                </c:pt>
                <c:pt idx="1">
                  <c:v>После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EF-4D76-982E-D420AFF77D2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До </c:v>
                </c:pt>
                <c:pt idx="1">
                  <c:v>После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39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EF-4D76-982E-D420AFF77D2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ниже среднего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2"/>
                <c:pt idx="0">
                  <c:v>До </c:v>
                </c:pt>
                <c:pt idx="1">
                  <c:v>После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61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EF-4D76-982E-D420AFF77D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4461464"/>
        <c:axId val="444461792"/>
      </c:barChart>
      <c:catAx>
        <c:axId val="44446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4461792"/>
        <c:crosses val="autoZero"/>
        <c:auto val="1"/>
        <c:lblAlgn val="ctr"/>
        <c:lblOffset val="100"/>
        <c:noMultiLvlLbl val="0"/>
      </c:catAx>
      <c:valAx>
        <c:axId val="44446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4461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85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153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1215" y="1560942"/>
            <a:ext cx="10427971" cy="3011056"/>
          </a:xfrm>
        </p:spPr>
        <p:txBody>
          <a:bodyPr anchor="b">
            <a:normAutofit/>
          </a:bodyPr>
          <a:lstStyle>
            <a:lvl1pPr algn="ctr">
              <a:defRPr sz="57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01215" y="4663441"/>
            <a:ext cx="10427971" cy="1645919"/>
          </a:xfrm>
        </p:spPr>
        <p:txBody>
          <a:bodyPr>
            <a:normAutofit/>
          </a:bodyPr>
          <a:lstStyle>
            <a:lvl1pPr marL="0" indent="0" algn="ctr">
              <a:buNone/>
              <a:defRPr sz="2640">
                <a:solidFill>
                  <a:schemeClr val="bg1">
                    <a:lumMod val="50000"/>
                  </a:schemeClr>
                </a:solidFill>
              </a:defRPr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04710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53" y="5147249"/>
            <a:ext cx="12437318" cy="973932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21693" y="837913"/>
            <a:ext cx="11787038" cy="3856963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529" y="6130474"/>
            <a:ext cx="12437342" cy="818966"/>
          </a:xfrm>
        </p:spPr>
        <p:txBody>
          <a:bodyPr/>
          <a:lstStyle>
            <a:lvl1pPr marL="0" indent="0" algn="ctr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112795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29" y="731519"/>
            <a:ext cx="12437342" cy="4112694"/>
          </a:xfrm>
        </p:spPr>
        <p:txBody>
          <a:bodyPr anchor="ctr"/>
          <a:lstStyle>
            <a:lvl1pPr algn="ctr">
              <a:defRPr sz="384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530" y="5045785"/>
            <a:ext cx="12437342" cy="1903656"/>
          </a:xfrm>
        </p:spPr>
        <p:txBody>
          <a:bodyPr anchor="ctr"/>
          <a:lstStyle>
            <a:lvl1pPr marL="0" indent="0" algn="ctr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7938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5" y="731520"/>
            <a:ext cx="11163302" cy="3591485"/>
          </a:xfrm>
        </p:spPr>
        <p:txBody>
          <a:bodyPr anchor="ctr"/>
          <a:lstStyle>
            <a:lvl1pPr>
              <a:defRPr sz="384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2064773" y="4332038"/>
            <a:ext cx="10502759" cy="713746"/>
          </a:xfrm>
        </p:spPr>
        <p:txBody>
          <a:bodyPr anchor="t">
            <a:normAutofit/>
          </a:bodyPr>
          <a:lstStyle>
            <a:lvl1pPr marL="0" indent="0">
              <a:buNone/>
              <a:defRPr sz="168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529" y="5247356"/>
            <a:ext cx="12437342" cy="17052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201786" y="904999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96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669070" y="3592294"/>
            <a:ext cx="731520" cy="701731"/>
          </a:xfrm>
          <a:prstGeom prst="rect">
            <a:avLst/>
          </a:prstGeom>
        </p:spPr>
        <p:txBody>
          <a:bodyPr vert="horz" lIns="109728" tIns="54864" rIns="109728" bIns="54864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96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782228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30" y="2566466"/>
            <a:ext cx="12437342" cy="3014202"/>
          </a:xfrm>
        </p:spPr>
        <p:txBody>
          <a:bodyPr anchor="b"/>
          <a:lstStyle>
            <a:lvl1pPr algn="ctr">
              <a:defRPr sz="384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530" y="5594802"/>
            <a:ext cx="12437342" cy="1368773"/>
          </a:xfrm>
        </p:spPr>
        <p:txBody>
          <a:bodyPr anchor="t"/>
          <a:lstStyle>
            <a:lvl1pPr marL="0" indent="0" algn="ctr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99469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96529" y="731520"/>
            <a:ext cx="12437342" cy="19261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96529" y="2840512"/>
            <a:ext cx="3958771" cy="69151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88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96529" y="3532027"/>
            <a:ext cx="3958771" cy="3417414"/>
          </a:xfrm>
        </p:spPr>
        <p:txBody>
          <a:bodyPr anchor="t">
            <a:normAutofit/>
          </a:bodyPr>
          <a:lstStyle>
            <a:lvl1pPr marL="0" indent="0" algn="ctr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42868" y="2840512"/>
            <a:ext cx="3949825" cy="69151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88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5329618" y="3532027"/>
            <a:ext cx="3964021" cy="3417414"/>
          </a:xfrm>
        </p:spPr>
        <p:txBody>
          <a:bodyPr anchor="t">
            <a:normAutofit/>
          </a:bodyPr>
          <a:lstStyle>
            <a:lvl1pPr marL="0" indent="0" algn="ctr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567957" y="2840512"/>
            <a:ext cx="3965914" cy="69151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88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567957" y="3532027"/>
            <a:ext cx="3965914" cy="3417414"/>
          </a:xfrm>
        </p:spPr>
        <p:txBody>
          <a:bodyPr anchor="t">
            <a:normAutofit/>
          </a:bodyPr>
          <a:lstStyle>
            <a:lvl1pPr marL="0" indent="0" algn="ctr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1161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096529" y="732927"/>
            <a:ext cx="12437342" cy="192470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096529" y="5045784"/>
            <a:ext cx="3955691" cy="69151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64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6529" y="2840512"/>
            <a:ext cx="3955691" cy="18288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096529" y="5737298"/>
            <a:ext cx="3955691" cy="1212142"/>
          </a:xfrm>
        </p:spPr>
        <p:txBody>
          <a:bodyPr anchor="t">
            <a:normAutofit/>
          </a:bodyPr>
          <a:lstStyle>
            <a:lvl1pPr marL="0" indent="0" algn="ctr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31311" y="5045784"/>
            <a:ext cx="3962194" cy="69151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64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5329618" y="2840512"/>
            <a:ext cx="3964022" cy="18288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5329618" y="5737297"/>
            <a:ext cx="3964022" cy="1212143"/>
          </a:xfrm>
        </p:spPr>
        <p:txBody>
          <a:bodyPr anchor="t">
            <a:normAutofit/>
          </a:bodyPr>
          <a:lstStyle>
            <a:lvl1pPr marL="0" indent="0" algn="ctr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9567958" y="5045784"/>
            <a:ext cx="3960817" cy="691514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64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9567957" y="2840512"/>
            <a:ext cx="3965914" cy="18288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920"/>
            </a:lvl1pPr>
            <a:lvl2pPr marL="548640" indent="0">
              <a:buNone/>
              <a:defRPr sz="1920"/>
            </a:lvl2pPr>
            <a:lvl3pPr marL="1097280" indent="0">
              <a:buNone/>
              <a:defRPr sz="1920"/>
            </a:lvl3pPr>
            <a:lvl4pPr marL="1645920" indent="0">
              <a:buNone/>
              <a:defRPr sz="1920"/>
            </a:lvl4pPr>
            <a:lvl5pPr marL="2194560" indent="0">
              <a:buNone/>
              <a:defRPr sz="1920"/>
            </a:lvl5pPr>
            <a:lvl6pPr marL="2743200" indent="0">
              <a:buNone/>
              <a:defRPr sz="1920"/>
            </a:lvl6pPr>
            <a:lvl7pPr marL="3291840" indent="0">
              <a:buNone/>
              <a:defRPr sz="1920"/>
            </a:lvl7pPr>
            <a:lvl8pPr marL="3840480" indent="0">
              <a:buNone/>
              <a:defRPr sz="1920"/>
            </a:lvl8pPr>
            <a:lvl9pPr marL="4389120" indent="0">
              <a:buNone/>
              <a:defRPr sz="19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9567808" y="5737294"/>
            <a:ext cx="3966064" cy="1212145"/>
          </a:xfrm>
        </p:spPr>
        <p:txBody>
          <a:bodyPr anchor="t">
            <a:normAutofit/>
          </a:bodyPr>
          <a:lstStyle>
            <a:lvl1pPr marL="0" indent="0" algn="ctr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25120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096530" y="2840512"/>
            <a:ext cx="12437342" cy="410892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282900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731522"/>
            <a:ext cx="3063991" cy="621791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1096530" y="731522"/>
            <a:ext cx="9190469" cy="621791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132773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37312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69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096529" y="2840511"/>
            <a:ext cx="12436591" cy="41089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205394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37064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096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051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29" y="994276"/>
            <a:ext cx="12422102" cy="3284183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529" y="4388949"/>
            <a:ext cx="12422102" cy="164182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58074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096531" y="742221"/>
            <a:ext cx="12437341" cy="19154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1096529" y="2840511"/>
            <a:ext cx="6127231" cy="41089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7406640" y="2840511"/>
            <a:ext cx="6126480" cy="410892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08564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096531" y="742221"/>
            <a:ext cx="12437341" cy="191541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5594" y="2845222"/>
            <a:ext cx="5848169" cy="815993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12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1096530" y="3661215"/>
            <a:ext cx="6127232" cy="32882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75708" y="2845222"/>
            <a:ext cx="5858165" cy="815993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3120" b="0">
                <a:solidFill>
                  <a:schemeClr val="tx1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7406641" y="3661215"/>
            <a:ext cx="6126481" cy="328822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02585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95028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234812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30" y="731520"/>
            <a:ext cx="4722826" cy="2427902"/>
          </a:xfrm>
        </p:spPr>
        <p:txBody>
          <a:bodyPr anchor="b"/>
          <a:lstStyle>
            <a:lvl1pPr algn="ctr">
              <a:defRPr sz="384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6093675" y="731521"/>
            <a:ext cx="7440196" cy="62179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529" y="3159422"/>
            <a:ext cx="4722827" cy="3790018"/>
          </a:xfrm>
        </p:spPr>
        <p:txBody>
          <a:bodyPr/>
          <a:lstStyle>
            <a:lvl1pPr marL="0" indent="0" algn="ctr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41108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529" y="731520"/>
            <a:ext cx="7121963" cy="2427905"/>
          </a:xfrm>
        </p:spPr>
        <p:txBody>
          <a:bodyPr anchor="b"/>
          <a:lstStyle>
            <a:lvl1pPr algn="ctr">
              <a:defRPr sz="384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909763" y="731521"/>
            <a:ext cx="3906430" cy="621792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6553" y="3159423"/>
            <a:ext cx="7121939" cy="3790016"/>
          </a:xfrm>
        </p:spPr>
        <p:txBody>
          <a:bodyPr/>
          <a:lstStyle>
            <a:lvl1pPr marL="0" indent="0" algn="ctr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47608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4630404" cy="822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6531" y="742221"/>
            <a:ext cx="12437341" cy="1915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6530" y="2840512"/>
            <a:ext cx="12437342" cy="4108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14484" y="705993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98624D31-43A5-475A-80CF-332C9F6DCF35}" type="datetimeFigureOut">
              <a:rPr lang="en-US" smtClean="0"/>
              <a:t>6/3/2025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6530" y="7059931"/>
            <a:ext cx="8007464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16814" y="7059931"/>
            <a:ext cx="917058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31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700" r:id="rId22"/>
  </p:sldLayoutIdLst>
  <p:hf sldNum="0" hdr="0" ftr="0" dt="0"/>
  <p:txStyles>
    <p:titleStyle>
      <a:lvl1pPr algn="ctr" defTabSz="1097280" rtl="0" eaLnBrk="1" latinLnBrk="0" hangingPunct="1">
        <a:lnSpc>
          <a:spcPct val="90000"/>
        </a:lnSpc>
        <a:spcBef>
          <a:spcPct val="0"/>
        </a:spcBef>
        <a:buNone/>
        <a:defRPr sz="432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120000"/>
        </a:lnSpc>
        <a:spcBef>
          <a:spcPts val="1200"/>
        </a:spcBef>
        <a:buClr>
          <a:schemeClr val="tx1"/>
        </a:buClr>
        <a:buFont typeface="Arial" panose="020B0604020202020204" pitchFamily="34" charset="0"/>
        <a:buChar char="•"/>
        <a:defRPr sz="2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216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92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6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6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6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6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6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12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68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357353" y="1477328"/>
            <a:ext cx="14273048" cy="2351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000"/>
              </a:lnSpc>
              <a:buNone/>
            </a:pP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Fraunces Extra Bold" pitchFamily="34" charset="0"/>
              <a:ea typeface="Fraunces Extra Bold" pitchFamily="34" charset="-122"/>
              <a:cs typeface="Fraunces Extra Bold" pitchFamily="34" charset="-120"/>
            </a:endParaRPr>
          </a:p>
          <a:p>
            <a:pPr marL="0" indent="0" algn="ctr">
              <a:lnSpc>
                <a:spcPts val="5000"/>
              </a:lnSpc>
              <a:buNone/>
            </a:pPr>
            <a:r>
              <a:rPr lang="en-US" sz="4000" b="1" dirty="0" err="1" smtClean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Использование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игрового пособия</a:t>
            </a:r>
          </a:p>
          <a:p>
            <a:pPr marL="0" indent="0" algn="ctr">
              <a:lnSpc>
                <a:spcPts val="5000"/>
              </a:lnSpc>
              <a:buNone/>
            </a:pP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«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Коврограф Ларчик» 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latin typeface="Fraunces Extra Bold" pitchFamily="34" charset="0"/>
              <a:ea typeface="Fraunces Extra Bold" pitchFamily="34" charset="-122"/>
              <a:cs typeface="Fraunces Extra Bold" pitchFamily="34" charset="-120"/>
            </a:endParaRPr>
          </a:p>
          <a:p>
            <a:pPr marL="0" indent="0" algn="ctr">
              <a:lnSpc>
                <a:spcPts val="5000"/>
              </a:lnSpc>
              <a:buNone/>
            </a:pPr>
            <a:r>
              <a:rPr lang="en-US" sz="4000" b="1" dirty="0" err="1" smtClean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на</a:t>
            </a:r>
            <a:r>
              <a:rPr lang="en-US" sz="4000" b="1" dirty="0" smtClean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 </a:t>
            </a:r>
            <a:r>
              <a:rPr lang="en-US" sz="4000" b="1" dirty="0">
                <a:solidFill>
                  <a:schemeClr val="accent6">
                    <a:lumMod val="50000"/>
                  </a:schemeClr>
                </a:solidFill>
                <a:latin typeface="Fraunces Extra Bold" pitchFamily="34" charset="0"/>
                <a:ea typeface="Fraunces Extra Bold" pitchFamily="34" charset="-122"/>
                <a:cs typeface="Fraunces Extra Bold" pitchFamily="34" charset="-120"/>
              </a:rPr>
              <a:t>коррекционно-развивающих занятиях</a:t>
            </a:r>
            <a:endParaRPr lang="en-US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 1"/>
          <p:cNvSpPr/>
          <p:nvPr/>
        </p:nvSpPr>
        <p:spPr>
          <a:xfrm>
            <a:off x="6280190" y="3828693"/>
            <a:ext cx="7556421" cy="19602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6280190" y="6018490"/>
            <a:ext cx="7556421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8676" y="0"/>
            <a:ext cx="144517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структурное подразделение государственного бюджетного общеобразовательного учреждения Самарской области средней общеобразовательной школы «Образовательный центр» имени Героя Советского Союза Ваничкина Ивана Дмитриевича с.  Алексеевка муниципального района Алексеевский Самарской области -   детский сад «Солнышко»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(Детский сад «Солнышко» с. Алексеевка)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60884" y="3237637"/>
            <a:ext cx="9669516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endParaRPr lang="ru-RU" b="1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ru-RU" sz="2400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Савенкова Л.В.,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педагог-психолог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  <a:tabLst>
                <a:tab pos="556260" algn="l"/>
                <a:tab pos="5940425" algn="r"/>
              </a:tabLst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	СП ГБОУ СОШ Детский сад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«Солнышко» с. Алексеевка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13070" y="7746124"/>
            <a:ext cx="6361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2025г.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16015" y="868204"/>
            <a:ext cx="7684770" cy="5191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endParaRPr lang="en-US" sz="3650" dirty="0"/>
          </a:p>
        </p:txBody>
      </p:sp>
      <p:sp>
        <p:nvSpPr>
          <p:cNvPr id="5" name="Text 2"/>
          <p:cNvSpPr/>
          <p:nvPr/>
        </p:nvSpPr>
        <p:spPr>
          <a:xfrm>
            <a:off x="6216015" y="3733919"/>
            <a:ext cx="7684770" cy="12006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6825615" y="5209937"/>
            <a:ext cx="3051334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6825615" y="5615583"/>
            <a:ext cx="7075170" cy="600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6825615" y="6655475"/>
            <a:ext cx="2345412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1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72359" y="430924"/>
            <a:ext cx="13028426" cy="7571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Список литературы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Игровая технология интеллектуально-творческого развития детей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«Сказочные лабиринты игры»/ Под ред.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В.В.,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Мѐдовой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Н.А.,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Файзуллаевой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В.Д. и др.-СПб: ООО «Развивающие игры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2016. - 360 с.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Кондратьева Л.А. Реализация ФГОС дошкольного образования средствами игровой технологии В.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«Сказочные лабиринты игры». Развивающие игры В.В.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работе с детьми дошкольного и младшего школьного возраста: Материалы II Всероссийской научно-практической конференции с международным участием. СПб, 2014.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Методические рекомендации к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ировому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комплекту «Ларчик» и игровому комплекту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МиниЛарчик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-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Вакуленка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Л.С.,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В.В. 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др.Санкт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Питербург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2016г.;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Развивающие игры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Сборник методических материалов/ Под ред. В. В.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Л. С. Вакуленко. – М.: ТЦ Сфера, 2015. – 128 с.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Развивающая предметно-пространственная среда «Фиолетовый лес».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Методическое пособие/ Под ред. В.В.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Л.С. Вакуленко, О.М.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Вотиновой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- СПб: ООО «Развивающие игры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Воскобовича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», 2017.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- 176  с.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Харько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Т.Г.Методика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познавательно - творческого развития дошкольников «Сказки Фиолетового леса» (для детей 5-7 лет). - СПб «Детство-Пресс», 2016.-304 с.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192536"/>
            <a:ext cx="1210240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5550"/>
              </a:lnSpc>
            </a:pPr>
            <a:r>
              <a:rPr lang="ru-RU" sz="8000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 </a:t>
            </a:r>
            <a:r>
              <a:rPr lang="ru-RU" sz="8000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8000" i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588167" y="3241477"/>
            <a:ext cx="8951495" cy="15952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450215" algn="r">
              <a:lnSpc>
                <a:spcPct val="150000"/>
              </a:lnSpc>
              <a:spcAft>
                <a:spcPts val="0"/>
              </a:spcAft>
            </a:pP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Савенкова Л.В.,</a:t>
            </a:r>
            <a:r>
              <a:rPr lang="ru-RU" sz="2400" b="1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педагог-психолог </a:t>
            </a:r>
            <a:r>
              <a:rPr lang="en-US" sz="2400" i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Savenkova1983@list.ru</a:t>
            </a:r>
            <a:endParaRPr lang="ru-RU" sz="24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l">
              <a:lnSpc>
                <a:spcPts val="2850"/>
              </a:lnSpc>
              <a:buNone/>
            </a:pP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793790" y="4948238"/>
            <a:ext cx="7556421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35905" y="3445385"/>
            <a:ext cx="98107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en-US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en-US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en-US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en-US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en-US" i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r">
              <a:lnSpc>
                <a:spcPct val="150000"/>
              </a:lnSpc>
              <a:spcAft>
                <a:spcPts val="0"/>
              </a:spcAft>
            </a:pPr>
            <a:endParaRPr lang="en-US" i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77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4207" y="1114097"/>
            <a:ext cx="12339145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настоящее время в условиях реализации Федерального государственного образовательного стандарта дошкольного образования (ФГОС ДО) и Федеральной образовательной программы дошкольного образования (ФОП ДО) особое внимание уделяется созданию благоприятных условий для всестороннего развития детей, в том числе с учетом их индивидуальных особенностей.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Исходя из актуальности обозначенной темы, эффективным средством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ипознавательного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развития детей дошкольного возраста является игровая технология В.В.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Воскобовича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Коврограф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Ларчик». Данное пособие сочетает в себе игровые элементы и богатую вариативность для коррекционно-развивающих занятий с детьми разного уровня развития в соответствии с требованиями ФГОС дошкольного образования. </a:t>
            </a:r>
          </a:p>
          <a:p>
            <a:endParaRPr lang="ru-RU" dirty="0"/>
          </a:p>
          <a:p>
            <a:endParaRPr lang="ru-RU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0553" y="4114066"/>
            <a:ext cx="9383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07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7108" y="164333"/>
            <a:ext cx="8256627" cy="6975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50"/>
              </a:lnSpc>
              <a:buNone/>
            </a:pPr>
            <a:r>
              <a:rPr lang="en-US" sz="3800" b="1" dirty="0">
                <a:solidFill>
                  <a:srgbClr val="3B4540"/>
                </a:solidFill>
                <a:latin typeface="Arial" panose="020B0604020202020204" pitchFamily="34" charset="0"/>
                <a:ea typeface="Fraunces Extra Bold" pitchFamily="34" charset="-122"/>
                <a:cs typeface="Arial" panose="020B0604020202020204" pitchFamily="34" charset="0"/>
              </a:rPr>
              <a:t>Что такое «Коврограф Ларчик»?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677108" y="929476"/>
            <a:ext cx="13276183" cy="15224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«К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оврограф Ларчик</a:t>
            </a:r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»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—</a:t>
            </a:r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многофункцион</a:t>
            </a:r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а</a:t>
            </a: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льн</a:t>
            </a:r>
            <a:r>
              <a:rPr lang="ru-RU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ый</a:t>
            </a:r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игровой комплекс</a:t>
            </a:r>
            <a:r>
              <a:rPr lang="ru-RU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в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виде 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большого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игрового ковра с множеством съемных элементов, карточек, фигур и фонов. Он позволяет организовать как индивидуальные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,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так и </a:t>
            </a:r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фронтальные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занятия в игровой форме.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5707117" y="3033656"/>
            <a:ext cx="8246174" cy="23266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7558802" y="3264456"/>
            <a:ext cx="6402110" cy="309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ts val="2400"/>
              </a:lnSpc>
              <a:buSzPct val="100000"/>
              <a:buChar char="•"/>
            </a:pPr>
            <a:endParaRPr lang="ru-RU" sz="3200" dirty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Большой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игровой ковер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7558802" y="3641646"/>
            <a:ext cx="6402110" cy="309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ts val="2400"/>
              </a:lnSpc>
              <a:buSzPct val="100000"/>
              <a:buChar char="•"/>
            </a:pPr>
            <a:endParaRPr lang="ru-RU" sz="3200" dirty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ts val="2400"/>
              </a:lnSpc>
              <a:buSzPct val="100000"/>
              <a:buChar char="•"/>
            </a:pP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Съемные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элементы и карточки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7558802" y="4018836"/>
            <a:ext cx="6402110" cy="3095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buSzPct val="100000"/>
              <a:buChar char="•"/>
            </a:pP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algn="l">
              <a:buSzPct val="100000"/>
            </a:pPr>
            <a:endParaRPr lang="ru-RU" sz="3200" dirty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342900" indent="-342900" algn="l">
              <a:buSzPct val="100000"/>
              <a:buChar char="•"/>
            </a:pP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Поддержка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индивидуальных и </a:t>
            </a: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algn="l">
              <a:buSzPct val="100000"/>
            </a:pPr>
            <a:r>
              <a:rPr lang="ru-RU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   </a:t>
            </a: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групповых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занятий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" r="4578"/>
          <a:stretch/>
        </p:blipFill>
        <p:spPr bwMode="auto">
          <a:xfrm>
            <a:off x="325219" y="2869324"/>
            <a:ext cx="5476491" cy="536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hape 3"/>
          <p:cNvSpPr/>
          <p:nvPr/>
        </p:nvSpPr>
        <p:spPr>
          <a:xfrm flipV="1">
            <a:off x="7558802" y="5145433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1" name="Shape 3"/>
          <p:cNvSpPr/>
          <p:nvPr/>
        </p:nvSpPr>
        <p:spPr>
          <a:xfrm flipV="1">
            <a:off x="7545260" y="3853065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2" name="Shape 3"/>
          <p:cNvSpPr/>
          <p:nvPr/>
        </p:nvSpPr>
        <p:spPr>
          <a:xfrm flipV="1">
            <a:off x="7545260" y="4547286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8510" y="2572639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0553" y="4114066"/>
            <a:ext cx="9383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3"/>
          <p:cNvSpPr/>
          <p:nvPr/>
        </p:nvSpPr>
        <p:spPr>
          <a:xfrm>
            <a:off x="192505" y="2832635"/>
            <a:ext cx="6292516" cy="3772702"/>
          </a:xfrm>
          <a:prstGeom prst="roundRect">
            <a:avLst>
              <a:gd name="adj" fmla="val 12226"/>
            </a:avLst>
          </a:prstGeom>
          <a:solidFill>
            <a:srgbClr val="E8F3E8"/>
          </a:solidFill>
          <a:ln/>
        </p:spPr>
        <p:txBody>
          <a:bodyPr/>
          <a:lstStyle/>
          <a:p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Коврограф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представляет собой игровое поле из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ковролина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Игровое поле разлиновано на клетки. Это облегчает детям построение различных геометрических фигур, знакомит с пространственными и количественными отношениями. 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49238" t="15410" r="23214" b="39861"/>
          <a:stretch/>
        </p:blipFill>
        <p:spPr bwMode="auto">
          <a:xfrm>
            <a:off x="6978317" y="36094"/>
            <a:ext cx="7531768" cy="8193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9056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58510" y="2572639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00553" y="4114066"/>
            <a:ext cx="9383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5" t="15964" r="17177" b="16859"/>
          <a:stretch/>
        </p:blipFill>
        <p:spPr>
          <a:xfrm>
            <a:off x="7294179" y="-115614"/>
            <a:ext cx="7320775" cy="8345214"/>
          </a:xfrm>
          <a:prstGeom prst="rect">
            <a:avLst/>
          </a:prstGeom>
        </p:spPr>
      </p:pic>
      <p:sp>
        <p:nvSpPr>
          <p:cNvPr id="14" name="Shape 3"/>
          <p:cNvSpPr/>
          <p:nvPr/>
        </p:nvSpPr>
        <p:spPr>
          <a:xfrm>
            <a:off x="325822" y="2832635"/>
            <a:ext cx="6726619" cy="2846269"/>
          </a:xfrm>
          <a:prstGeom prst="roundRect">
            <a:avLst>
              <a:gd name="adj" fmla="val 12226"/>
            </a:avLst>
          </a:prstGeom>
          <a:solidFill>
            <a:srgbClr val="E8F3E8"/>
          </a:solidFill>
          <a:ln/>
        </p:spPr>
        <p:txBody>
          <a:bodyPr/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Элементы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оврографа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могут сниматься  и прикрепляться к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ковролиновой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основе, которая может свободно перемещаться или фиксироваться на стене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45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3408" y="1114097"/>
            <a:ext cx="115801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Цель: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интеллектуальных и творческих способностей в процессе коррекционно-развивающих занятий.</a:t>
            </a: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hape 3"/>
          <p:cNvSpPr/>
          <p:nvPr/>
        </p:nvSpPr>
        <p:spPr>
          <a:xfrm flipV="1">
            <a:off x="2827282" y="3149880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4" name="TextBox 3"/>
          <p:cNvSpPr txBox="1"/>
          <p:nvPr/>
        </p:nvSpPr>
        <p:spPr>
          <a:xfrm>
            <a:off x="3058510" y="2572639"/>
            <a:ext cx="1085136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развивать познавательный интерес, желания и потребности узнать новое;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 flipV="1">
            <a:off x="2827282" y="3763454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6" name="TextBox 5"/>
          <p:cNvSpPr txBox="1"/>
          <p:nvPr/>
        </p:nvSpPr>
        <p:spPr>
          <a:xfrm>
            <a:off x="3069021" y="3218971"/>
            <a:ext cx="11183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развивать воображение , мышление (умение гибко, оригинально мыслить, 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видеть обыкновенный предмет под новым углом зрения);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2870" y="2242622"/>
            <a:ext cx="13776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8" name="Shape 3"/>
          <p:cNvSpPr/>
          <p:nvPr/>
        </p:nvSpPr>
        <p:spPr>
          <a:xfrm flipV="1">
            <a:off x="2869325" y="5004183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9" name="TextBox 8"/>
          <p:cNvSpPr txBox="1"/>
          <p:nvPr/>
        </p:nvSpPr>
        <p:spPr>
          <a:xfrm>
            <a:off x="3100553" y="4114066"/>
            <a:ext cx="9383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развивать гармоничное, сбалансированное эмоционально-образное и логическое начало;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3"/>
          <p:cNvSpPr/>
          <p:nvPr/>
        </p:nvSpPr>
        <p:spPr>
          <a:xfrm flipV="1">
            <a:off x="2827282" y="6118244"/>
            <a:ext cx="213296" cy="166943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1" name="TextBox 10"/>
          <p:cNvSpPr txBox="1"/>
          <p:nvPr/>
        </p:nvSpPr>
        <p:spPr>
          <a:xfrm>
            <a:off x="3136417" y="4880273"/>
            <a:ext cx="93895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формировать представления об окружающем мире, математические и речевые умения.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1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gradFill rotWithShape="1">
          <a:gsLst>
            <a:gs pos="0">
              <a:schemeClr val="bg1">
                <a:tint val="90000"/>
                <a:lumMod val="86000"/>
                <a:lumOff val="14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486400" y="672583"/>
            <a:ext cx="8996855" cy="19167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Основные направления работы с пособием </a:t>
            </a:r>
            <a:r>
              <a:rPr lang="ru-RU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lang="ru-RU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Коврограф</a:t>
            </a:r>
            <a:r>
              <a:rPr lang="ru-RU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Ларчик» - </a:t>
            </a:r>
            <a:r>
              <a:rPr lang="ru-RU" sz="3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индивидуальные и групповые занятия</a:t>
            </a: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32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endParaRPr lang="ru-RU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endParaRPr lang="ru-RU" sz="3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280190" y="2254567"/>
            <a:ext cx="7262813" cy="8039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5" name="Text 2"/>
          <p:cNvSpPr/>
          <p:nvPr/>
        </p:nvSpPr>
        <p:spPr>
          <a:xfrm>
            <a:off x="6280190" y="3464243"/>
            <a:ext cx="7556421" cy="9801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6" name="Shape 3"/>
          <p:cNvSpPr/>
          <p:nvPr/>
        </p:nvSpPr>
        <p:spPr>
          <a:xfrm>
            <a:off x="5440883" y="2349835"/>
            <a:ext cx="8481848" cy="1970247"/>
          </a:xfrm>
          <a:prstGeom prst="roundRect">
            <a:avLst>
              <a:gd name="adj" fmla="val 12226"/>
            </a:avLst>
          </a:prstGeom>
          <a:solidFill>
            <a:srgbClr val="E8F3E8"/>
          </a:solidFill>
          <a:ln/>
        </p:spPr>
        <p:txBody>
          <a:bodyPr/>
          <a:lstStyle/>
          <a:p>
            <a:endParaRPr lang="ru-RU" dirty="0"/>
          </a:p>
        </p:txBody>
      </p:sp>
      <p:sp>
        <p:nvSpPr>
          <p:cNvPr id="7" name="Text 4"/>
          <p:cNvSpPr/>
          <p:nvPr/>
        </p:nvSpPr>
        <p:spPr>
          <a:xfrm>
            <a:off x="6484263" y="4877991"/>
            <a:ext cx="2551748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6484263" y="5319236"/>
            <a:ext cx="3268028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9" name="Shape 6"/>
          <p:cNvSpPr/>
          <p:nvPr/>
        </p:nvSpPr>
        <p:spPr>
          <a:xfrm>
            <a:off x="5440883" y="4504095"/>
            <a:ext cx="8395728" cy="2270999"/>
          </a:xfrm>
          <a:prstGeom prst="roundRect">
            <a:avLst>
              <a:gd name="adj" fmla="val 12226"/>
            </a:avLst>
          </a:prstGeom>
          <a:solidFill>
            <a:srgbClr val="E8F3E8"/>
          </a:solidFill>
          <a:ln/>
        </p:spPr>
      </p:sp>
      <p:sp>
        <p:nvSpPr>
          <p:cNvPr id="10" name="Text 7"/>
          <p:cNvSpPr/>
          <p:nvPr/>
        </p:nvSpPr>
        <p:spPr>
          <a:xfrm>
            <a:off x="10364510" y="4877991"/>
            <a:ext cx="3178493" cy="318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10364510" y="5319236"/>
            <a:ext cx="3268028" cy="653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5906814" y="4877992"/>
            <a:ext cx="7075499" cy="1459746"/>
          </a:xfrm>
          <a:prstGeom prst="roundRect">
            <a:avLst>
              <a:gd name="adj" fmla="val 15622"/>
            </a:avLst>
          </a:prstGeom>
          <a:solidFill>
            <a:srgbClr val="E8F3E8"/>
          </a:solidFill>
          <a:ln/>
        </p:spPr>
      </p:sp>
      <p:sp>
        <p:nvSpPr>
          <p:cNvPr id="13" name="Text 10"/>
          <p:cNvSpPr/>
          <p:nvPr/>
        </p:nvSpPr>
        <p:spPr>
          <a:xfrm>
            <a:off x="5798257" y="2589373"/>
            <a:ext cx="4154654" cy="43143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 индивидуальной формы: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ы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можем адаптировать задание под уровень конкретного ребёнка;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работать в комфортном для него темпе;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ожно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сразу фиксировать трудности и мягко их корректировать.</a:t>
            </a:r>
          </a:p>
        </p:txBody>
      </p:sp>
      <p:sp>
        <p:nvSpPr>
          <p:cNvPr id="14" name="Text 11"/>
          <p:cNvSpPr/>
          <p:nvPr/>
        </p:nvSpPr>
        <p:spPr>
          <a:xfrm>
            <a:off x="5906814" y="4779613"/>
            <a:ext cx="7148274" cy="32670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групповой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формы: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лушать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 слышать друг друга;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оговариваться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 выборе темы и распределении ролей;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важительно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относиться к мнению других;</a:t>
            </a:r>
          </a:p>
          <a:p>
            <a:pPr lvl="0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оздавать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коллективный продукт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3"/>
          <p:cNvSpPr/>
          <p:nvPr/>
        </p:nvSpPr>
        <p:spPr>
          <a:xfrm flipV="1">
            <a:off x="5486400" y="2943922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6" name="Shape 3"/>
          <p:cNvSpPr/>
          <p:nvPr/>
        </p:nvSpPr>
        <p:spPr>
          <a:xfrm flipV="1">
            <a:off x="5602014" y="5473824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7" name="Shape 3"/>
          <p:cNvSpPr/>
          <p:nvPr/>
        </p:nvSpPr>
        <p:spPr>
          <a:xfrm flipV="1">
            <a:off x="5576585" y="5154299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8" name="Shape 3"/>
          <p:cNvSpPr/>
          <p:nvPr/>
        </p:nvSpPr>
        <p:spPr>
          <a:xfrm flipV="1">
            <a:off x="5512675" y="3610327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19" name="Shape 3"/>
          <p:cNvSpPr/>
          <p:nvPr/>
        </p:nvSpPr>
        <p:spPr>
          <a:xfrm flipV="1">
            <a:off x="5512675" y="3292704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20" name="Shape 3"/>
          <p:cNvSpPr/>
          <p:nvPr/>
        </p:nvSpPr>
        <p:spPr>
          <a:xfrm flipV="1">
            <a:off x="5617778" y="6097560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sp>
        <p:nvSpPr>
          <p:cNvPr id="21" name="Shape 3"/>
          <p:cNvSpPr/>
          <p:nvPr/>
        </p:nvSpPr>
        <p:spPr>
          <a:xfrm flipV="1">
            <a:off x="5586248" y="5776837"/>
            <a:ext cx="231228" cy="165771"/>
          </a:xfrm>
          <a:prstGeom prst="roundRect">
            <a:avLst>
              <a:gd name="adj" fmla="val 40011"/>
            </a:avLst>
          </a:prstGeom>
          <a:solidFill>
            <a:schemeClr val="accent1"/>
          </a:solidFill>
          <a:ln/>
        </p:spPr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72" r="5393"/>
          <a:stretch/>
        </p:blipFill>
        <p:spPr>
          <a:xfrm>
            <a:off x="27690" y="41975"/>
            <a:ext cx="5345321" cy="326459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5" t="14559" r="2967" b="15581"/>
          <a:stretch/>
        </p:blipFill>
        <p:spPr>
          <a:xfrm>
            <a:off x="27691" y="3193393"/>
            <a:ext cx="5369371" cy="50551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16015" y="868204"/>
            <a:ext cx="7684770" cy="5191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endParaRPr lang="en-US" sz="3650" dirty="0"/>
          </a:p>
        </p:txBody>
      </p:sp>
      <p:sp>
        <p:nvSpPr>
          <p:cNvPr id="5" name="Text 2"/>
          <p:cNvSpPr/>
          <p:nvPr/>
        </p:nvSpPr>
        <p:spPr>
          <a:xfrm>
            <a:off x="6216015" y="3733919"/>
            <a:ext cx="7684770" cy="12006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7" name="Text 4"/>
          <p:cNvSpPr/>
          <p:nvPr/>
        </p:nvSpPr>
        <p:spPr>
          <a:xfrm>
            <a:off x="6825615" y="5209937"/>
            <a:ext cx="3051334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1346200" y="2995910"/>
            <a:ext cx="7075170" cy="600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10" name="Text 7"/>
          <p:cNvSpPr/>
          <p:nvPr/>
        </p:nvSpPr>
        <p:spPr>
          <a:xfrm>
            <a:off x="6825615" y="6655475"/>
            <a:ext cx="2345412" cy="2931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endParaRPr lang="en-US" sz="1800" dirty="0"/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63635631"/>
              </p:ext>
            </p:extLst>
          </p:nvPr>
        </p:nvGraphicFramePr>
        <p:xfrm>
          <a:off x="171557" y="1860893"/>
          <a:ext cx="10527974" cy="5937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Shape 3"/>
          <p:cNvSpPr/>
          <p:nvPr/>
        </p:nvSpPr>
        <p:spPr>
          <a:xfrm>
            <a:off x="301203" y="185993"/>
            <a:ext cx="14076533" cy="1537204"/>
          </a:xfrm>
          <a:prstGeom prst="roundRect">
            <a:avLst>
              <a:gd name="adj" fmla="val 12226"/>
            </a:avLst>
          </a:prstGeom>
          <a:solidFill>
            <a:srgbClr val="E8F3E8"/>
          </a:solidFill>
          <a:ln/>
        </p:spPr>
        <p:txBody>
          <a:bodyPr/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Сравнительные данные общего уровня развития познавательных процессов у детей до и после использования «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Коврографа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Ларчик» в коррекционно-развивающей работе</a:t>
            </a:r>
          </a:p>
          <a:p>
            <a:endParaRPr lang="ru-RU" dirty="0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230589"/>
              </p:ext>
            </p:extLst>
          </p:nvPr>
        </p:nvGraphicFramePr>
        <p:xfrm>
          <a:off x="11288111" y="1723199"/>
          <a:ext cx="3294612" cy="28461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653">
                  <a:extLst>
                    <a:ext uri="{9D8B030D-6E8A-4147-A177-3AD203B41FA5}">
                      <a16:colId xmlns:a16="http://schemas.microsoft.com/office/drawing/2014/main" val="4246987521"/>
                    </a:ext>
                  </a:extLst>
                </a:gridCol>
                <a:gridCol w="823653">
                  <a:extLst>
                    <a:ext uri="{9D8B030D-6E8A-4147-A177-3AD203B41FA5}">
                      <a16:colId xmlns:a16="http://schemas.microsoft.com/office/drawing/2014/main" val="1182818604"/>
                    </a:ext>
                  </a:extLst>
                </a:gridCol>
                <a:gridCol w="823653">
                  <a:extLst>
                    <a:ext uri="{9D8B030D-6E8A-4147-A177-3AD203B41FA5}">
                      <a16:colId xmlns:a16="http://schemas.microsoft.com/office/drawing/2014/main" val="2264981612"/>
                    </a:ext>
                  </a:extLst>
                </a:gridCol>
                <a:gridCol w="823653">
                  <a:extLst>
                    <a:ext uri="{9D8B030D-6E8A-4147-A177-3AD203B41FA5}">
                      <a16:colId xmlns:a16="http://schemas.microsoft.com/office/drawing/2014/main" val="3922954287"/>
                    </a:ext>
                  </a:extLst>
                </a:gridCol>
              </a:tblGrid>
              <a:tr h="69946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Уровни развития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Результаты диагностики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1628744"/>
                  </a:ext>
                </a:extLst>
              </a:tr>
              <a:tr h="502112">
                <a:tc>
                  <a:txBody>
                    <a:bodyPr/>
                    <a:lstStyle/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После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Дин-ка развития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95234"/>
                  </a:ext>
                </a:extLst>
              </a:tr>
              <a:tr h="372445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Высокий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9687547"/>
                  </a:ext>
                </a:extLst>
              </a:tr>
              <a:tr h="49202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0166851"/>
                  </a:ext>
                </a:extLst>
              </a:tr>
              <a:tr h="64213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Ниже среднего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361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815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793790" y="2192536"/>
            <a:ext cx="7177626" cy="12821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endParaRPr lang="ru-RU" dirty="0"/>
          </a:p>
        </p:txBody>
      </p:sp>
      <p:sp>
        <p:nvSpPr>
          <p:cNvPr id="4" name="Text 1"/>
          <p:cNvSpPr/>
          <p:nvPr/>
        </p:nvSpPr>
        <p:spPr>
          <a:xfrm>
            <a:off x="793790" y="1471448"/>
            <a:ext cx="7556421" cy="3221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Работа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с «Коврографом Ларчик» — это не просто игра, а мощный инструмент развивающей деятельности, который помогает каждому ребёнку раскрыться и почувствовать себя успешным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.</a:t>
            </a: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93790" y="4078014"/>
            <a:ext cx="7556421" cy="19589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ru-RU" sz="3200" dirty="0" smtClean="0">
              <a:latin typeface="Arial" panose="020B0604020202020204" pitchFamily="34" charset="0"/>
              <a:ea typeface="Nobile" pitchFamily="34" charset="-122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US" sz="3200" dirty="0" err="1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Желаю</a:t>
            </a:r>
            <a:r>
              <a:rPr lang="en-US" sz="3200" dirty="0" smtClean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 </a:t>
            </a:r>
            <a:r>
              <a:rPr lang="en-US" sz="3200" dirty="0">
                <a:latin typeface="Arial" panose="020B0604020202020204" pitchFamily="34" charset="0"/>
                <a:ea typeface="Nobile" pitchFamily="34" charset="-122"/>
                <a:cs typeface="Arial" panose="020B0604020202020204" pitchFamily="34" charset="0"/>
              </a:rPr>
              <a:t>вам вдохновения и новых открытий вместе с вашими воспитанниками!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210" y="0"/>
            <a:ext cx="6280189" cy="8192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471</TotalTime>
  <Words>522</Words>
  <Application>Microsoft Office PowerPoint</Application>
  <PresentationFormat>Произвольный</PresentationFormat>
  <Paragraphs>103</Paragraphs>
  <Slides>11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Times New Roman</vt:lpstr>
      <vt:lpstr>Arial</vt:lpstr>
      <vt:lpstr>Fraunces Extra Bold</vt:lpstr>
      <vt:lpstr>Calibri</vt:lpstr>
      <vt:lpstr>Nobile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</cp:lastModifiedBy>
  <cp:revision>36</cp:revision>
  <dcterms:created xsi:type="dcterms:W3CDTF">2025-05-28T04:50:01Z</dcterms:created>
  <dcterms:modified xsi:type="dcterms:W3CDTF">2025-06-03T04:24:25Z</dcterms:modified>
</cp:coreProperties>
</file>